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4"/>
  </p:sldMasterIdLst>
  <p:notesMasterIdLst>
    <p:notesMasterId r:id="rId15"/>
  </p:notesMasterIdLst>
  <p:sldIdLst>
    <p:sldId id="1864" r:id="rId5"/>
    <p:sldId id="1871" r:id="rId6"/>
    <p:sldId id="1876" r:id="rId7"/>
    <p:sldId id="1870" r:id="rId8"/>
    <p:sldId id="1877" r:id="rId9"/>
    <p:sldId id="1878" r:id="rId10"/>
    <p:sldId id="1881" r:id="rId11"/>
    <p:sldId id="1879" r:id="rId12"/>
    <p:sldId id="1880" r:id="rId13"/>
    <p:sldId id="1882" r:id="rId14"/>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4387"/>
    <a:srgbClr val="FF2625"/>
    <a:srgbClr val="007788"/>
    <a:srgbClr val="297C2A"/>
    <a:srgbClr val="F69000"/>
    <a:srgbClr val="01C2D1"/>
    <a:srgbClr val="D6D734"/>
    <a:srgbClr val="005C68"/>
    <a:srgbClr val="3B2E58"/>
    <a:srgbClr val="6B292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24" autoAdjust="0"/>
  </p:normalViewPr>
  <p:slideViewPr>
    <p:cSldViewPr snapToGrid="0">
      <p:cViewPr varScale="1">
        <p:scale>
          <a:sx n="59" d="100"/>
          <a:sy n="59" d="100"/>
        </p:scale>
        <p:origin x="964" y="5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jp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a:t>
            </a:fld>
            <a:endParaRPr lang="en-US" altLang="en-US" dirty="0"/>
          </a:p>
        </p:txBody>
      </p:sp>
    </p:spTree>
    <p:extLst>
      <p:ext uri="{BB962C8B-B14F-4D97-AF65-F5344CB8AC3E}">
        <p14:creationId xmlns:p14="http://schemas.microsoft.com/office/powerpoint/2010/main" val="343885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1631362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4</a:t>
            </a:fld>
            <a:endParaRPr lang="en-US" altLang="en-US" dirty="0"/>
          </a:p>
        </p:txBody>
      </p:sp>
    </p:spTree>
    <p:extLst>
      <p:ext uri="{BB962C8B-B14F-4D97-AF65-F5344CB8AC3E}">
        <p14:creationId xmlns:p14="http://schemas.microsoft.com/office/powerpoint/2010/main" val="2016495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5</a:t>
            </a:fld>
            <a:endParaRPr lang="en-US" altLang="en-US" dirty="0"/>
          </a:p>
        </p:txBody>
      </p:sp>
    </p:spTree>
    <p:extLst>
      <p:ext uri="{BB962C8B-B14F-4D97-AF65-F5344CB8AC3E}">
        <p14:creationId xmlns:p14="http://schemas.microsoft.com/office/powerpoint/2010/main" val="980769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6</a:t>
            </a:fld>
            <a:endParaRPr lang="en-US" altLang="en-US" dirty="0"/>
          </a:p>
        </p:txBody>
      </p:sp>
    </p:spTree>
    <p:extLst>
      <p:ext uri="{BB962C8B-B14F-4D97-AF65-F5344CB8AC3E}">
        <p14:creationId xmlns:p14="http://schemas.microsoft.com/office/powerpoint/2010/main" val="2740351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4133801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2812177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6135581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DB60B1-BEF5-4848-BB02-98EBFE355C13}"/>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a:t>Click icon to add picture</a:t>
            </a:r>
            <a:endParaRPr lang="en-US" dirty="0"/>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hab1410/IFN649---Assessment-2c.git" TargetMode="External"/><Relationship Id="rId2" Type="http://schemas.openxmlformats.org/officeDocument/2006/relationships/hyperlink" Target="https://github.com/Rehab1410/IFN649-Assessment-1-Practical-assignments.git"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9C69E60-06BE-9631-5000-4A032A71F013}"/>
              </a:ext>
            </a:extLst>
          </p:cNvPr>
          <p:cNvCxnSpPr/>
          <p:nvPr/>
        </p:nvCxnSpPr>
        <p:spPr>
          <a:xfrm>
            <a:off x="4375928" y="0"/>
            <a:ext cx="0" cy="6858000"/>
          </a:xfrm>
          <a:prstGeom prst="line">
            <a:avLst/>
          </a:prstGeom>
          <a:ln w="57150"/>
        </p:spPr>
        <p:style>
          <a:lnRef idx="1">
            <a:schemeClr val="accent2"/>
          </a:lnRef>
          <a:fillRef idx="0">
            <a:schemeClr val="accent2"/>
          </a:fillRef>
          <a:effectRef idx="0">
            <a:schemeClr val="accent2"/>
          </a:effectRef>
          <a:fontRef idx="minor">
            <a:schemeClr val="tx1"/>
          </a:fontRef>
        </p:style>
      </p:cxnSp>
      <p:sp>
        <p:nvSpPr>
          <p:cNvPr id="8" name="Title 1">
            <a:extLst>
              <a:ext uri="{FF2B5EF4-FFF2-40B4-BE49-F238E27FC236}">
                <a16:creationId xmlns:a16="http://schemas.microsoft.com/office/drawing/2014/main" id="{8475ECB1-DDE7-25A5-66F2-28E08C600AF7}"/>
              </a:ext>
            </a:extLst>
          </p:cNvPr>
          <p:cNvSpPr txBox="1">
            <a:spLocks/>
          </p:cNvSpPr>
          <p:nvPr/>
        </p:nvSpPr>
        <p:spPr>
          <a:xfrm>
            <a:off x="4375928" y="2144486"/>
            <a:ext cx="7643028" cy="46355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4400" b="1" i="0" kern="1200" spc="5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2400" dirty="0">
                <a:solidFill>
                  <a:schemeClr val="accent6">
                    <a:lumMod val="60000"/>
                    <a:lumOff val="40000"/>
                  </a:schemeClr>
                </a:solidFill>
              </a:rPr>
              <a:t>Assessment 2c:</a:t>
            </a:r>
            <a:endParaRPr lang="en-GB" sz="2400" dirty="0"/>
          </a:p>
        </p:txBody>
      </p:sp>
      <p:sp>
        <p:nvSpPr>
          <p:cNvPr id="9" name="Text Placeholder 2">
            <a:extLst>
              <a:ext uri="{FF2B5EF4-FFF2-40B4-BE49-F238E27FC236}">
                <a16:creationId xmlns:a16="http://schemas.microsoft.com/office/drawing/2014/main" id="{475E6C10-CFEA-75E1-D3B4-9B98871027EB}"/>
              </a:ext>
            </a:extLst>
          </p:cNvPr>
          <p:cNvSpPr txBox="1">
            <a:spLocks/>
          </p:cNvSpPr>
          <p:nvPr/>
        </p:nvSpPr>
        <p:spPr>
          <a:xfrm>
            <a:off x="5674185" y="5242558"/>
            <a:ext cx="5491570" cy="953337"/>
          </a:xfrm>
          <a:prstGeom prst="rect">
            <a:avLst/>
          </a:prstGeom>
        </p:spPr>
        <p:txBody>
          <a:bodyPr rtlCol="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GB" sz="2000" b="1" dirty="0">
                <a:latin typeface="+mj-lt"/>
              </a:rPr>
              <a:t>IFN649 Advanced Networks</a:t>
            </a:r>
            <a:endParaRPr lang="en-GB" sz="2000" b="1" dirty="0"/>
          </a:p>
          <a:p>
            <a:pPr algn="ctr" fontAlgn="auto">
              <a:spcAft>
                <a:spcPts val="0"/>
              </a:spcAft>
            </a:pPr>
            <a:r>
              <a:rPr lang="en-US" sz="2400" b="1" dirty="0"/>
              <a:t>Rehab Dahan</a:t>
            </a:r>
          </a:p>
          <a:p>
            <a:pPr algn="ctr" fontAlgn="auto">
              <a:spcAft>
                <a:spcPts val="0"/>
              </a:spcAft>
            </a:pPr>
            <a:r>
              <a:rPr lang="en-US" sz="2400" b="1" dirty="0"/>
              <a:t>N11387963</a:t>
            </a:r>
          </a:p>
        </p:txBody>
      </p:sp>
      <p:pic>
        <p:nvPicPr>
          <p:cNvPr id="10" name="صورة 3">
            <a:extLst>
              <a:ext uri="{FF2B5EF4-FFF2-40B4-BE49-F238E27FC236}">
                <a16:creationId xmlns:a16="http://schemas.microsoft.com/office/drawing/2014/main" id="{A8CB9794-5B13-13CF-1A80-CB28394387D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58342" y="164975"/>
            <a:ext cx="2745974" cy="725779"/>
          </a:xfrm>
          <a:prstGeom prst="rect">
            <a:avLst/>
          </a:prstGeom>
          <a:noFill/>
        </p:spPr>
      </p:pic>
      <p:sp>
        <p:nvSpPr>
          <p:cNvPr id="11" name="Title 1">
            <a:extLst>
              <a:ext uri="{FF2B5EF4-FFF2-40B4-BE49-F238E27FC236}">
                <a16:creationId xmlns:a16="http://schemas.microsoft.com/office/drawing/2014/main" id="{AA62676A-A442-93FE-DF78-1C8CAF0F11A5}"/>
              </a:ext>
            </a:extLst>
          </p:cNvPr>
          <p:cNvSpPr txBox="1">
            <a:spLocks/>
          </p:cNvSpPr>
          <p:nvPr/>
        </p:nvSpPr>
        <p:spPr>
          <a:xfrm>
            <a:off x="5081405" y="3645019"/>
            <a:ext cx="6677129" cy="725779"/>
          </a:xfrm>
          <a:prstGeom prst="rect">
            <a:avLst/>
          </a:prstGeom>
        </p:spPr>
        <p:txBody>
          <a:bodyPr vert="horz" lIns="0" tIns="0" rIns="0" bIns="0" rtlCol="0" anchor="b" anchorCtr="0">
            <a:normAutofit fontScale="25000" lnSpcReduction="20000"/>
          </a:bodyPr>
          <a:lstStyle>
            <a:lvl1pPr algn="l" defTabSz="914400" rtl="0" eaLnBrk="1" latinLnBrk="0" hangingPunct="1">
              <a:lnSpc>
                <a:spcPct val="90000"/>
              </a:lnSpc>
              <a:spcBef>
                <a:spcPct val="0"/>
              </a:spcBef>
              <a:buNone/>
              <a:defRPr sz="4400" b="1" i="0" kern="1200" spc="5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sz="9600" dirty="0">
                <a:solidFill>
                  <a:schemeClr val="accent6">
                    <a:lumMod val="60000"/>
                    <a:lumOff val="40000"/>
                  </a:schemeClr>
                </a:solidFill>
              </a:rPr>
              <a:t>Project title: </a:t>
            </a:r>
            <a:r>
              <a:rPr lang="en-GB" sz="9600" dirty="0"/>
              <a:t>IoT Health Monitoring System</a:t>
            </a:r>
          </a:p>
          <a:p>
            <a:pPr algn="ctr"/>
            <a:endParaRPr lang="en-GB" sz="9600" dirty="0"/>
          </a:p>
          <a:p>
            <a:pPr algn="ctr"/>
            <a:r>
              <a:rPr lang="en-GB" sz="9600" dirty="0"/>
              <a:t> for Children with Febrile Convulsions</a:t>
            </a:r>
          </a:p>
          <a:p>
            <a:pPr algn="ctr"/>
            <a:endParaRPr lang="en-GB" sz="3200" dirty="0"/>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0">
            <a:extLst>
              <a:ext uri="{FF2B5EF4-FFF2-40B4-BE49-F238E27FC236}">
                <a16:creationId xmlns:a16="http://schemas.microsoft.com/office/drawing/2014/main" id="{127A9433-182C-247E-19DF-7CDF451B3233}"/>
              </a:ext>
            </a:extLst>
          </p:cNvPr>
          <p:cNvSpPr txBox="1">
            <a:spLocks noGrp="1"/>
          </p:cNvSpPr>
          <p:nvPr>
            <p:ph type="body" sz="quarter" idx="11"/>
          </p:nvPr>
        </p:nvSpPr>
        <p:spPr>
          <a:prstGeom prst="rect">
            <a:avLst/>
          </a:prstGeom>
        </p:spPr>
        <p:txBody>
          <a:bodyPr vert="horz" lIns="0" tIns="0" rIns="0" bIns="0" rtlCol="0">
            <a:noAutofit/>
          </a:bodyPr>
          <a:ls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n-GB" sz="3200" b="1" dirty="0" err="1">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Github</a:t>
            </a:r>
            <a:r>
              <a:rPr lang="en-GB" sz="32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URL for source code:</a:t>
            </a:r>
          </a:p>
          <a:p>
            <a:pPr algn="just"/>
            <a:endParaRPr lang="en-GB" sz="32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endParaRPr>
          </a:p>
          <a:p>
            <a:pPr algn="just"/>
            <a:r>
              <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hlinkClick r:id="rId3"/>
              </a:rPr>
              <a:t>https://github.com/Rehab1410/IFN649---Assessment-2c.git</a:t>
            </a:r>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08226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txBox="1">
            <a:spLocks/>
          </p:cNvSpPr>
          <p:nvPr/>
        </p:nvSpPr>
        <p:spPr>
          <a:xfrm>
            <a:off x="1926772" y="14291"/>
            <a:ext cx="3418114" cy="646332"/>
          </a:xfrm>
          <a:prstGeom prst="rect">
            <a:avLst/>
          </a:prstGeom>
        </p:spPr>
        <p:txBody>
          <a:bodyPr anchor="t">
            <a:noAutofit/>
          </a:bodyPr>
          <a:lstStyle>
            <a:lvl1pPr algn="l" defTabSz="914400" rtl="0" eaLnBrk="1" latinLnBrk="0" hangingPunct="1">
              <a:lnSpc>
                <a:spcPct val="90000"/>
              </a:lnSpc>
              <a:spcBef>
                <a:spcPts val="1000"/>
              </a:spcBef>
              <a:buNone/>
              <a:defRPr sz="4000" b="1" kern="1200">
                <a:solidFill>
                  <a:schemeClr val="accent2"/>
                </a:solidFill>
                <a:latin typeface="+mj-lt"/>
                <a:ea typeface="+mj-ea"/>
                <a:cs typeface="+mj-cs"/>
              </a:defRPr>
            </a:lvl1pPr>
          </a:lstStyle>
          <a:p>
            <a:pPr fontAlgn="auto">
              <a:spcAft>
                <a:spcPts val="0"/>
              </a:spcAft>
            </a:pPr>
            <a:r>
              <a:rPr lang="en-GB" sz="3200" dirty="0"/>
              <a:t>project overview</a:t>
            </a:r>
            <a:endParaRPr lang="en-US" sz="3200" dirty="0"/>
          </a:p>
        </p:txBody>
      </p:sp>
      <p:cxnSp>
        <p:nvCxnSpPr>
          <p:cNvPr id="3" name="Straight Connector 2">
            <a:extLst>
              <a:ext uri="{FF2B5EF4-FFF2-40B4-BE49-F238E27FC236}">
                <a16:creationId xmlns:a16="http://schemas.microsoft.com/office/drawing/2014/main" id="{1D0A3FB4-3395-7988-D96F-A1BB873EE3F5}"/>
              </a:ext>
            </a:extLst>
          </p:cNvPr>
          <p:cNvCxnSpPr/>
          <p:nvPr/>
        </p:nvCxnSpPr>
        <p:spPr>
          <a:xfrm>
            <a:off x="7405566" y="-11019"/>
            <a:ext cx="0" cy="6858000"/>
          </a:xfrm>
          <a:prstGeom prst="line">
            <a:avLst/>
          </a:prstGeom>
          <a:ln w="57150"/>
        </p:spPr>
        <p:style>
          <a:lnRef idx="1">
            <a:schemeClr val="accent2"/>
          </a:lnRef>
          <a:fillRef idx="0">
            <a:schemeClr val="accent2"/>
          </a:fillRef>
          <a:effectRef idx="0">
            <a:schemeClr val="accent2"/>
          </a:effectRef>
          <a:fontRef idx="minor">
            <a:schemeClr val="tx1"/>
          </a:fontRef>
        </p:style>
      </p:cxnSp>
      <p:sp>
        <p:nvSpPr>
          <p:cNvPr id="7" name="Text Placeholder 1">
            <a:extLst>
              <a:ext uri="{FF2B5EF4-FFF2-40B4-BE49-F238E27FC236}">
                <a16:creationId xmlns:a16="http://schemas.microsoft.com/office/drawing/2014/main" id="{7CBFFFC4-63A9-B394-AE55-06A41062C669}"/>
              </a:ext>
            </a:extLst>
          </p:cNvPr>
          <p:cNvSpPr>
            <a:spLocks noGrp="1"/>
          </p:cNvSpPr>
          <p:nvPr>
            <p:ph type="body" sz="quarter" idx="11"/>
          </p:nvPr>
        </p:nvSpPr>
        <p:spPr>
          <a:xfrm>
            <a:off x="63677" y="566052"/>
            <a:ext cx="7309227" cy="3276600"/>
          </a:xfrm>
        </p:spPr>
        <p:txBody>
          <a:bodyPr/>
          <a:lstStyle/>
          <a:p>
            <a:pPr marL="342900" indent="-342900" algn="just">
              <a:buFont typeface="Wingdings" panose="05000000000000000000" pitchFamily="2" charset="2"/>
              <a:buChar char="q"/>
            </a:pPr>
            <a:r>
              <a:rPr lang="en-GB" altLang="en-US" sz="2400" b="1" dirty="0">
                <a:solidFill>
                  <a:schemeClr val="accent2"/>
                </a:solidFill>
                <a:latin typeface="Calibri" panose="020F0502020204030204" pitchFamily="34" charset="0"/>
                <a:ea typeface="Calibri" panose="020F0502020204030204" pitchFamily="34" charset="0"/>
                <a:cs typeface="Calibri" panose="020F0502020204030204" pitchFamily="34" charset="0"/>
              </a:rPr>
              <a:t>What the Project Will Do:</a:t>
            </a:r>
          </a:p>
          <a:p>
            <a:pPr algn="just"/>
            <a:r>
              <a:rPr lang="en-GB" altLang="en-US" sz="1600" dirty="0" err="1">
                <a:latin typeface="Calibri" panose="020F0502020204030204" pitchFamily="34" charset="0"/>
                <a:ea typeface="Calibri" panose="020F0502020204030204" pitchFamily="34" charset="0"/>
                <a:cs typeface="Calibri" panose="020F0502020204030204" pitchFamily="34" charset="0"/>
              </a:rPr>
              <a:t>ItIt</a:t>
            </a:r>
            <a:r>
              <a:rPr lang="en-GB" altLang="en-US" sz="1600" dirty="0">
                <a:latin typeface="Calibri" panose="020F0502020204030204" pitchFamily="34" charset="0"/>
                <a:ea typeface="Calibri" panose="020F0502020204030204" pitchFamily="34" charset="0"/>
                <a:cs typeface="Calibri" panose="020F0502020204030204" pitchFamily="34" charset="0"/>
              </a:rPr>
              <a:t> is a new health monitoring system has been designed specially to help children who're prone to febrile seizures by using IoT technology  .It uniquely combines temperature, heart rate, and fall detection sensors in one device, providing real-time monitoring and alerting through CloudWatch dashboard. An audible alarm is triggered by use Buzzer if the child's temperature rises above a specified threshold.</a:t>
            </a:r>
          </a:p>
          <a:p>
            <a:pPr marL="342900" indent="-342900" algn="just">
              <a:buFont typeface="Wingdings" panose="05000000000000000000" pitchFamily="2" charset="2"/>
              <a:buChar char="q"/>
            </a:pPr>
            <a:r>
              <a:rPr lang="en-GB" altLang="en-US" sz="2400" dirty="0">
                <a:solidFill>
                  <a:schemeClr val="accent2"/>
                </a:solidFill>
                <a:latin typeface="Calibri" panose="020F0502020204030204" pitchFamily="34" charset="0"/>
                <a:ea typeface="Calibri" panose="020F0502020204030204" pitchFamily="34" charset="0"/>
                <a:cs typeface="Calibri" panose="020F0502020204030204" pitchFamily="34" charset="0"/>
              </a:rPr>
              <a:t>How will this be done?</a:t>
            </a:r>
          </a:p>
          <a:p>
            <a:pPr algn="just"/>
            <a:r>
              <a:rPr lang="en-GB" altLang="en-US" sz="1600" dirty="0">
                <a:latin typeface="Calibri" panose="020F0502020204030204" pitchFamily="34" charset="0"/>
                <a:ea typeface="Calibri" panose="020F0502020204030204" pitchFamily="34" charset="0"/>
                <a:cs typeface="Calibri" panose="020F0502020204030204" pitchFamily="34" charset="0"/>
              </a:rPr>
              <a:t>Data will be collected from sensors using a Teensy microcontroller that is linked to temperature sensor and heartbeat sensor and shock sensor well. The data will be sent over Bluetooth to a Raspberry Pi device which will prosses data such, as checking for any breaches in thresholds before forwarding the data to AWS IoT Core for long-term tracking  and trigger audible alarm if abnormal conditions are detected. The system will display real-time data on the dashboard for caregivers to monitor the child’s health status.</a:t>
            </a:r>
          </a:p>
          <a:p>
            <a:pPr marL="342900" indent="-342900" algn="just">
              <a:buFont typeface="Wingdings" panose="05000000000000000000" pitchFamily="2" charset="2"/>
              <a:buChar char="q"/>
            </a:pPr>
            <a:r>
              <a:rPr lang="en-GB" altLang="en-US" sz="2400" dirty="0">
                <a:solidFill>
                  <a:schemeClr val="accent2"/>
                </a:solidFill>
                <a:latin typeface="Calibri" panose="020F0502020204030204" pitchFamily="34" charset="0"/>
                <a:ea typeface="Calibri" panose="020F0502020204030204" pitchFamily="34" charset="0"/>
                <a:cs typeface="Calibri" panose="020F0502020204030204" pitchFamily="34" charset="0"/>
              </a:rPr>
              <a:t>Why It Is Important:</a:t>
            </a:r>
          </a:p>
          <a:p>
            <a:pPr algn="just"/>
            <a:r>
              <a:rPr lang="en-GB" altLang="en-US" sz="1600" dirty="0">
                <a:latin typeface="Calibri" panose="020F0502020204030204" pitchFamily="34" charset="0"/>
                <a:ea typeface="Calibri" panose="020F0502020204030204" pitchFamily="34" charset="0"/>
                <a:cs typeface="Calibri" panose="020F0502020204030204" pitchFamily="34" charset="0"/>
              </a:rPr>
              <a:t>This project introduces an innovative method to tackle a critical health issue by detecting and preventing febrile seizures in children early on. The integration of multiple sensors into a single system ensures comprehensive health monitoring, while the web-based dashboard allows caregivers to monitor real-time health data from anywhere, ensuring rapid intervention during health emergencies.</a:t>
            </a:r>
            <a:endParaRPr lang="en-GB" sz="2400" b="0" dirty="0"/>
          </a:p>
        </p:txBody>
      </p:sp>
    </p:spTree>
    <p:extLst>
      <p:ext uri="{BB962C8B-B14F-4D97-AF65-F5344CB8AC3E}">
        <p14:creationId xmlns:p14="http://schemas.microsoft.com/office/powerpoint/2010/main" val="329678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632569" y="164302"/>
            <a:ext cx="11417917" cy="487333"/>
          </a:xfrm>
        </p:spPr>
        <p:txBody>
          <a:bodyPr/>
          <a:lstStyle/>
          <a:p>
            <a:r>
              <a:rPr lang="en-GB" sz="3200" dirty="0"/>
              <a:t>Tier 1 Design (Sensing Tier)</a:t>
            </a:r>
            <a:endParaRPr lang="en-US" sz="3200" dirty="0"/>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371313" y="779248"/>
            <a:ext cx="11417917" cy="5124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gn="just" rtl="0">
              <a:buFont typeface="Arial" panose="020B0604020202020204" pitchFamily="34" charset="0"/>
              <a:buChar char="•"/>
              <a:tabLst>
                <a:tab pos="457200" algn="l"/>
              </a:tabLst>
            </a:pPr>
            <a:r>
              <a:rPr lang="en-GB" b="1" dirty="0">
                <a:effectLst/>
                <a:latin typeface="Calibri" panose="020F0502020204030204" pitchFamily="34" charset="0"/>
                <a:ea typeface="Calibri" panose="020F0502020204030204" pitchFamily="34" charset="0"/>
                <a:cs typeface="Times New Roman" panose="02020603050405020304" pitchFamily="18" charset="0"/>
              </a:rPr>
              <a:t>Sensors and actuator Used:</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GB" dirty="0">
                <a:effectLst/>
                <a:latin typeface="Calibri" panose="020F0502020204030204" pitchFamily="34" charset="0"/>
                <a:ea typeface="Calibri" panose="020F0502020204030204" pitchFamily="34" charset="0"/>
                <a:cs typeface="Arial" panose="020B0604020202020204" pitchFamily="34" charset="0"/>
              </a:rPr>
              <a:t>Temperature Sensor (DS18B20): Monitors the child's body temperature and alerts are sent it exceeds 38°C. It </a:t>
            </a:r>
            <a:r>
              <a:rPr lang="en-GB" dirty="0">
                <a:latin typeface="Calibri" panose="020F0502020204030204" pitchFamily="34" charset="0"/>
                <a:ea typeface="Calibri" panose="020F0502020204030204" pitchFamily="34" charset="0"/>
                <a:cs typeface="Arial" panose="020B0604020202020204" pitchFamily="34" charset="0"/>
              </a:rPr>
              <a:t>connected to the Teensy on digital pin.</a:t>
            </a:r>
          </a:p>
          <a:p>
            <a:pPr marL="285750" indent="-285750" algn="just">
              <a:buFont typeface="Wingdings" panose="05000000000000000000" pitchFamily="2" charset="2"/>
              <a:buChar char="Ø"/>
            </a:pPr>
            <a:r>
              <a:rPr lang="en-GB" dirty="0">
                <a:latin typeface="Calibri" panose="020F0502020204030204" pitchFamily="34" charset="0"/>
                <a:ea typeface="Calibri" panose="020F0502020204030204" pitchFamily="34" charset="0"/>
                <a:cs typeface="Arial" panose="020B0604020202020204" pitchFamily="34" charset="0"/>
              </a:rPr>
              <a:t>Heartbeat Sensor (ARD2-2239): </a:t>
            </a:r>
            <a:r>
              <a:rPr lang="en-GB" dirty="0">
                <a:effectLst/>
                <a:latin typeface="Calibri" panose="020F0502020204030204" pitchFamily="34" charset="0"/>
                <a:ea typeface="Calibri" panose="020F0502020204030204" pitchFamily="34" charset="0"/>
                <a:cs typeface="Arial" panose="020B0604020202020204" pitchFamily="34" charset="0"/>
              </a:rPr>
              <a:t>Continuously monitors the child's heart rate. Alerts are sent if heart rate exceeds or drops below safe levels (60-120 BPM). It </a:t>
            </a:r>
            <a:r>
              <a:rPr lang="en-GB" dirty="0">
                <a:latin typeface="Calibri" panose="020F0502020204030204" pitchFamily="34" charset="0"/>
                <a:ea typeface="Calibri" panose="020F0502020204030204" pitchFamily="34" charset="0"/>
                <a:cs typeface="Calibri" panose="020F0502020204030204" pitchFamily="34" charset="0"/>
              </a:rPr>
              <a:t>connected to the Teensy is on </a:t>
            </a:r>
            <a:r>
              <a:rPr lang="en-GB" dirty="0" err="1">
                <a:latin typeface="Calibri" panose="020F0502020204030204" pitchFamily="34" charset="0"/>
                <a:ea typeface="Calibri" panose="020F0502020204030204" pitchFamily="34" charset="0"/>
                <a:cs typeface="Calibri" panose="020F0502020204030204" pitchFamily="34" charset="0"/>
              </a:rPr>
              <a:t>analog</a:t>
            </a:r>
            <a:r>
              <a:rPr lang="en-GB" dirty="0">
                <a:latin typeface="Calibri" panose="020F0502020204030204" pitchFamily="34" charset="0"/>
                <a:ea typeface="Calibri" panose="020F0502020204030204" pitchFamily="34" charset="0"/>
                <a:cs typeface="Calibri" panose="020F0502020204030204" pitchFamily="34" charset="0"/>
              </a:rPr>
              <a:t> pin A0.</a:t>
            </a:r>
            <a:endParaRPr lang="en-GB" dirty="0">
              <a:latin typeface="Calibri" panose="020F0502020204030204" pitchFamily="34" charset="0"/>
              <a:ea typeface="Calibri" panose="020F0502020204030204" pitchFamily="34" charset="0"/>
              <a:cs typeface="Arial" panose="020B0604020202020204" pitchFamily="34" charset="0"/>
            </a:endParaRPr>
          </a:p>
          <a:p>
            <a:pPr marL="285750" indent="-285750" algn="just">
              <a:buFont typeface="Wingdings" panose="05000000000000000000" pitchFamily="2" charset="2"/>
              <a:buChar char="Ø"/>
            </a:pPr>
            <a:r>
              <a:rPr lang="en-GB" dirty="0">
                <a:effectLst/>
                <a:latin typeface="Calibri" panose="020F0502020204030204" pitchFamily="34" charset="0"/>
                <a:ea typeface="Calibri" panose="020F0502020204030204" pitchFamily="34" charset="0"/>
                <a:cs typeface="Arial" panose="020B0604020202020204" pitchFamily="34" charset="0"/>
              </a:rPr>
              <a:t>Shock Sensor: Detects sudden movement or falls, indicating a possible convulsion or emergency. . It </a:t>
            </a:r>
            <a:r>
              <a:rPr lang="en-GB" dirty="0">
                <a:latin typeface="Calibri" panose="020F0502020204030204" pitchFamily="34" charset="0"/>
                <a:ea typeface="Calibri" panose="020F0502020204030204" pitchFamily="34" charset="0"/>
                <a:cs typeface="Arial" panose="020B0604020202020204" pitchFamily="34" charset="0"/>
              </a:rPr>
              <a:t>connected to the Teensy on digital pin.</a:t>
            </a:r>
          </a:p>
          <a:p>
            <a:pPr marL="285750" indent="-285750" algn="just">
              <a:buFont typeface="Wingdings" panose="05000000000000000000" pitchFamily="2" charset="2"/>
              <a:buChar char="Ø"/>
            </a:pPr>
            <a:r>
              <a:rPr lang="en-GB" dirty="0">
                <a:effectLst/>
                <a:latin typeface="Calibri" panose="020F0502020204030204" pitchFamily="34" charset="0"/>
                <a:ea typeface="Calibri" panose="020F0502020204030204" pitchFamily="34" charset="0"/>
                <a:cs typeface="Arial" panose="020B0604020202020204" pitchFamily="34" charset="0"/>
              </a:rPr>
              <a:t>actuator (Buzzer) to produce alerts, if the temperature exceeds 38°C.</a:t>
            </a:r>
          </a:p>
          <a:p>
            <a:pPr marL="342900" lvl="0" indent="-342900" algn="just">
              <a:buFont typeface="Arial" panose="020B0604020202020204" pitchFamily="34" charset="0"/>
              <a:buChar char="•"/>
              <a:tabLst>
                <a:tab pos="457200" algn="l"/>
              </a:tabLst>
            </a:pPr>
            <a:r>
              <a:rPr lang="en-GB" b="1" dirty="0">
                <a:effectLst/>
                <a:latin typeface="Calibri" panose="020F0502020204030204" pitchFamily="34" charset="0"/>
                <a:ea typeface="Calibri" panose="020F0502020204030204" pitchFamily="34" charset="0"/>
                <a:cs typeface="Times New Roman" panose="02020603050405020304" pitchFamily="18" charset="0"/>
              </a:rPr>
              <a:t>Teensy Microcontroller: All sensors are connected to the Teensy, which doing:</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Reading sensor data from all sensors.</a:t>
            </a: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Sending sensors data to Raspberry Pi via Bluetooth.</a:t>
            </a:r>
          </a:p>
          <a:p>
            <a:pPr marL="285750" indent="-285750" algn="just">
              <a:buFont typeface="Courier New" panose="02070309020205020404" pitchFamily="49" charset="0"/>
              <a:buChar char="o"/>
            </a:pPr>
            <a:r>
              <a:rPr lang="en-GB" dirty="0">
                <a:effectLst/>
                <a:latin typeface="Calibri" panose="020F0502020204030204" pitchFamily="34" charset="0"/>
                <a:ea typeface="Calibri" panose="020F0502020204030204" pitchFamily="34" charset="0"/>
                <a:cs typeface="Arial" panose="020B0604020202020204" pitchFamily="34" charset="0"/>
              </a:rPr>
              <a:t>Receiving commands from Raspberry Pi to control the buzzer.</a:t>
            </a:r>
          </a:p>
          <a:p>
            <a:r>
              <a:rPr lang="en-GB" b="1" dirty="0">
                <a:effectLst/>
                <a:latin typeface="Calibri" panose="020F0502020204030204" pitchFamily="34" charset="0"/>
                <a:ea typeface="Calibri" panose="020F0502020204030204" pitchFamily="34" charset="0"/>
                <a:cs typeface="Arial" panose="020B0604020202020204" pitchFamily="34" charset="0"/>
              </a:rPr>
              <a:t>Implementation:</a:t>
            </a:r>
            <a:r>
              <a:rPr lang="ar-SA" b="1" dirty="0">
                <a:effectLst/>
                <a:latin typeface="Calibri" panose="020F0502020204030204" pitchFamily="34" charset="0"/>
                <a:ea typeface="Calibri" panose="020F0502020204030204" pitchFamily="34" charset="0"/>
                <a:cs typeface="Arial" panose="020B0604020202020204" pitchFamily="34" charset="0"/>
              </a:rPr>
              <a:t> </a:t>
            </a:r>
            <a:r>
              <a:rPr lang="en-GB" dirty="0">
                <a:effectLst/>
                <a:latin typeface="Calibri" panose="020F0502020204030204" pitchFamily="34" charset="0"/>
                <a:ea typeface="Calibri" panose="020F0502020204030204" pitchFamily="34" charset="0"/>
                <a:cs typeface="Arial" panose="020B0604020202020204" pitchFamily="34" charset="0"/>
              </a:rPr>
              <a:t>Data from sensors is read using the Teensy microcontroller, which collects and sends the sensor data over Bluetooth to the Raspberry Pi.</a:t>
            </a:r>
          </a:p>
        </p:txBody>
      </p:sp>
    </p:spTree>
    <p:extLst>
      <p:ext uri="{BB962C8B-B14F-4D97-AF65-F5344CB8AC3E}">
        <p14:creationId xmlns:p14="http://schemas.microsoft.com/office/powerpoint/2010/main" val="91567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Tier 2 Design (Edge Tier)</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258835" y="833417"/>
            <a:ext cx="11674330" cy="5191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Bluetooth Communication: </a:t>
            </a:r>
            <a:r>
              <a:rPr lang="en-GB" sz="2000" dirty="0">
                <a:effectLst/>
                <a:latin typeface="Calibri" panose="020F0502020204030204" pitchFamily="34" charset="0"/>
                <a:ea typeface="Calibri" panose="020F0502020204030204" pitchFamily="34" charset="0"/>
                <a:cs typeface="Times New Roman" panose="02020603050405020304" pitchFamily="18" charset="0"/>
              </a:rPr>
              <a:t>Data is transmitted wirelessly from the Teensy to the Raspberry Pi using a Bluetooth module (HC-05).</a:t>
            </a:r>
          </a:p>
          <a:p>
            <a:pPr marL="285750" lvl="0" indent="-285750" algn="just" rtl="0">
              <a:buFont typeface="Arial" panose="020B0604020202020204" pitchFamily="34" charset="0"/>
              <a:buChar char="•"/>
              <a:tabLst>
                <a:tab pos="457200" algn="l"/>
              </a:tabLst>
            </a:pPr>
            <a:endParaRPr lang="en-GB" sz="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Data Preprocessing:  </a:t>
            </a:r>
            <a:r>
              <a:rPr lang="en-GB" sz="2000" dirty="0">
                <a:effectLst/>
                <a:latin typeface="Calibri" panose="020F0502020204030204" pitchFamily="34" charset="0"/>
                <a:ea typeface="Calibri" panose="020F0502020204030204" pitchFamily="34" charset="0"/>
                <a:cs typeface="Times New Roman" panose="02020603050405020304" pitchFamily="18" charset="0"/>
              </a:rPr>
              <a:t>The Raspberry Pi acts as the central processing unit and does the following:</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Receive data via Bluetooth from Teensy.</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The Raspberry Pi checks for any threshold breaches (e.g., high temperature, abnormal heart rate, or shock).</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Log data to a CSV file.</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Publish sensor data to an AWS MQTT broker.</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Subscribe to an MQTT topic for  receiving control commands from the cloud.</a:t>
            </a:r>
          </a:p>
          <a:p>
            <a:pPr marL="285750" lvl="0" indent="-28575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Send control commands (e.g., activating or deactivating the buzzer) to Teensy via Bluetooth based on received MQTT messages.</a:t>
            </a:r>
          </a:p>
          <a:p>
            <a:pPr marL="342900" lvl="0" indent="-342900" algn="just" rtl="0">
              <a:buFont typeface="Arial" panose="020B0604020202020204" pitchFamily="34" charset="0"/>
              <a:buChar char="•"/>
              <a:tabLst>
                <a:tab pos="457200" algn="l"/>
              </a:tabLst>
            </a:pPr>
            <a:endParaRPr lang="en-GB" sz="4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just">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Alert System: </a:t>
            </a:r>
            <a:r>
              <a:rPr lang="en-GB" sz="2000" dirty="0">
                <a:effectLst/>
                <a:latin typeface="Calibri" panose="020F0502020204030204" pitchFamily="34" charset="0"/>
                <a:ea typeface="Calibri" panose="020F0502020204030204" pitchFamily="34" charset="0"/>
                <a:cs typeface="Times New Roman" panose="02020603050405020304" pitchFamily="18" charset="0"/>
              </a:rPr>
              <a:t>If any abnormal values are detected, the Raspberry Pi triggers an alert based on received MQTT messages and forwards the processed data to AWS IoT Core via MQTT.</a:t>
            </a:r>
          </a:p>
        </p:txBody>
      </p:sp>
    </p:spTree>
    <p:extLst>
      <p:ext uri="{BB962C8B-B14F-4D97-AF65-F5344CB8AC3E}">
        <p14:creationId xmlns:p14="http://schemas.microsoft.com/office/powerpoint/2010/main" val="6482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Tier 3 Design (Cloud Tier)</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2" name="Text Placeholder 1">
            <a:extLst>
              <a:ext uri="{FF2B5EF4-FFF2-40B4-BE49-F238E27FC236}">
                <a16:creationId xmlns:a16="http://schemas.microsoft.com/office/drawing/2014/main" id="{28242482-A09D-EDA2-7CBD-BD52B56C5B61}"/>
              </a:ext>
            </a:extLst>
          </p:cNvPr>
          <p:cNvSpPr>
            <a:spLocks noGrp="1" noChangeArrowheads="1"/>
          </p:cNvSpPr>
          <p:nvPr>
            <p:ph type="body" sz="quarter" idx="11"/>
          </p:nvPr>
        </p:nvSpPr>
        <p:spPr bwMode="auto">
          <a:xfrm>
            <a:off x="223157" y="779557"/>
            <a:ext cx="11745685" cy="5298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algn="just" rtl="0">
              <a:buFont typeface="Arial" panose="020B0604020202020204" pitchFamily="34" charset="0"/>
              <a:buChar char="•"/>
              <a:tabLst>
                <a:tab pos="457200" algn="l"/>
              </a:tabLst>
            </a:pPr>
            <a:r>
              <a:rPr lang="en-GB" sz="2000" b="1" dirty="0">
                <a:effectLst/>
                <a:latin typeface="Calibri" panose="020F0502020204030204" pitchFamily="34" charset="0"/>
                <a:ea typeface="Calibri" panose="020F0502020204030204" pitchFamily="34" charset="0"/>
                <a:cs typeface="Times New Roman" panose="02020603050405020304" pitchFamily="18" charset="0"/>
              </a:rPr>
              <a:t>Cloud Integration: </a:t>
            </a: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Data is sent from the Raspberry Pi to AWS IoT Core using MQTT for real-time monitoring and alerting.</a:t>
            </a: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AWS IoT Core enables seamless communication between IoT devices and cloud services for continuous monitoring.</a:t>
            </a:r>
            <a:endParaRPr lang="en-GB" sz="105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rtl="0">
              <a:buFont typeface="Wingdings" panose="05000000000000000000" pitchFamily="2" charset="2"/>
              <a:buChar char="Ø"/>
              <a:tabLst>
                <a:tab pos="457200" algn="l"/>
              </a:tabLst>
            </a:pPr>
            <a:r>
              <a:rPr lang="en-GB" sz="2000" dirty="0">
                <a:effectLst/>
                <a:latin typeface="Calibri" panose="020F0502020204030204" pitchFamily="34" charset="0"/>
                <a:ea typeface="Calibri" panose="020F0502020204030204" pitchFamily="34" charset="0"/>
                <a:cs typeface="Times New Roman" panose="02020603050405020304" pitchFamily="18" charset="0"/>
              </a:rPr>
              <a:t>downstream communication is used when AWS sends a command to activate the buzzer (via MQTT) when thresholds are breached, the Raspberry Pi processes that command and sends it to the Teensy through Bluetooth, ensuring instant notification of health abnormalities.</a:t>
            </a:r>
          </a:p>
          <a:p>
            <a:pPr marL="342900" lvl="0" indent="-342900" algn="just" rtl="0">
              <a:buFont typeface="Arial" panose="020B0604020202020204" pitchFamily="34" charset="0"/>
              <a:buChar char="•"/>
              <a:tabLst>
                <a:tab pos="457200" algn="l"/>
              </a:tabLst>
            </a:pPr>
            <a:r>
              <a:rPr lang="en-GB" sz="2000" b="1" dirty="0">
                <a:latin typeface="Calibri" panose="020F0502020204030204" pitchFamily="34" charset="0"/>
                <a:ea typeface="Calibri" panose="020F0502020204030204" pitchFamily="34" charset="0"/>
                <a:cs typeface="Times New Roman" panose="02020603050405020304" pitchFamily="18" charset="0"/>
              </a:rPr>
              <a:t>User Interface:</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Caregivers can monitor health data through CloudWatch dashboard, which provides real-time data visualization and alerts.</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The dashboard is hosted on AWS service (CloudWatch), allowing easy access from any device with a web browser.</a:t>
            </a:r>
          </a:p>
          <a:p>
            <a:pPr marL="342900" lvl="0" indent="-342900" algn="just" rtl="0">
              <a:buFont typeface="Wingdings" panose="05000000000000000000" pitchFamily="2" charset="2"/>
              <a:buChar char="Ø"/>
              <a:tabLst>
                <a:tab pos="457200" algn="l"/>
              </a:tabLst>
            </a:pPr>
            <a:r>
              <a:rPr lang="en-GB" sz="2000" dirty="0">
                <a:latin typeface="Calibri" panose="020F0502020204030204" pitchFamily="34" charset="0"/>
                <a:ea typeface="Calibri" panose="020F0502020204030204" pitchFamily="34" charset="0"/>
                <a:cs typeface="Times New Roman" panose="02020603050405020304" pitchFamily="18" charset="0"/>
              </a:rPr>
              <a:t>AWS IoT Core triggers alerts when thresholds are breached, and these alerts are displayed directly on the dashboard for immediate caregiver awareness.</a:t>
            </a:r>
          </a:p>
        </p:txBody>
      </p:sp>
    </p:spTree>
    <p:extLst>
      <p:ext uri="{BB962C8B-B14F-4D97-AF65-F5344CB8AC3E}">
        <p14:creationId xmlns:p14="http://schemas.microsoft.com/office/powerpoint/2010/main" val="2012834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The project configuration</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pic>
        <p:nvPicPr>
          <p:cNvPr id="8" name="Picture 7" descr="A baby doll with wires attached to a computer&#10;&#10;Description automatically generated">
            <a:extLst>
              <a:ext uri="{FF2B5EF4-FFF2-40B4-BE49-F238E27FC236}">
                <a16:creationId xmlns:a16="http://schemas.microsoft.com/office/drawing/2014/main" id="{F1C6472A-0A4E-1BA0-73A5-7787D24F2C98}"/>
              </a:ext>
            </a:extLst>
          </p:cNvPr>
          <p:cNvPicPr>
            <a:picLocks noChangeAspect="1"/>
          </p:cNvPicPr>
          <p:nvPr/>
        </p:nvPicPr>
        <p:blipFill>
          <a:blip r:embed="rId3"/>
          <a:srcRect l="28285"/>
          <a:stretch/>
        </p:blipFill>
        <p:spPr>
          <a:xfrm rot="5400000">
            <a:off x="2975428" y="1380921"/>
            <a:ext cx="6036620" cy="4739042"/>
          </a:xfrm>
          <a:prstGeom prst="rect">
            <a:avLst/>
          </a:prstGeom>
        </p:spPr>
      </p:pic>
      <p:sp>
        <p:nvSpPr>
          <p:cNvPr id="9" name="Rectangle: Rounded Corners 8">
            <a:extLst>
              <a:ext uri="{FF2B5EF4-FFF2-40B4-BE49-F238E27FC236}">
                <a16:creationId xmlns:a16="http://schemas.microsoft.com/office/drawing/2014/main" id="{4B0D67AC-1A95-B461-2693-7E1FF9612C79}"/>
              </a:ext>
            </a:extLst>
          </p:cNvPr>
          <p:cNvSpPr/>
          <p:nvPr/>
        </p:nvSpPr>
        <p:spPr>
          <a:xfrm>
            <a:off x="1379555" y="2644917"/>
            <a:ext cx="1805571"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Teensy microcontroller</a:t>
            </a:r>
          </a:p>
        </p:txBody>
      </p:sp>
      <p:sp>
        <p:nvSpPr>
          <p:cNvPr id="10" name="Rectangle: Rounded Corners 9">
            <a:extLst>
              <a:ext uri="{FF2B5EF4-FFF2-40B4-BE49-F238E27FC236}">
                <a16:creationId xmlns:a16="http://schemas.microsoft.com/office/drawing/2014/main" id="{B64D75D3-E3D9-22A5-6B3E-7069832DEAD8}"/>
              </a:ext>
            </a:extLst>
          </p:cNvPr>
          <p:cNvSpPr/>
          <p:nvPr/>
        </p:nvSpPr>
        <p:spPr>
          <a:xfrm>
            <a:off x="8954681" y="4406381"/>
            <a:ext cx="1611780"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800" b="1" dirty="0">
                <a:solidFill>
                  <a:schemeClr val="bg1"/>
                </a:solidFill>
                <a:latin typeface="Calibri" panose="020F0502020204030204" pitchFamily="34" charset="0"/>
                <a:ea typeface="Calibri" panose="020F0502020204030204" pitchFamily="34" charset="0"/>
                <a:cs typeface="Calibri" panose="020F0502020204030204" pitchFamily="34" charset="0"/>
              </a:rPr>
              <a:t>Raspberry Pi + SD card</a:t>
            </a:r>
            <a:endParaRPr lang="en-GB"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8205B83C-2938-31DE-BB58-E95A45DA6816}"/>
              </a:ext>
            </a:extLst>
          </p:cNvPr>
          <p:cNvSpPr/>
          <p:nvPr/>
        </p:nvSpPr>
        <p:spPr>
          <a:xfrm>
            <a:off x="1228431" y="1882916"/>
            <a:ext cx="2107818"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Bluetooth (HC-05)</a:t>
            </a:r>
            <a:endParaRPr lang="en-GB"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Rectangle: Rounded Corners 11">
            <a:extLst>
              <a:ext uri="{FF2B5EF4-FFF2-40B4-BE49-F238E27FC236}">
                <a16:creationId xmlns:a16="http://schemas.microsoft.com/office/drawing/2014/main" id="{37428D42-54EB-B0F8-0380-CB54B4744A1C}"/>
              </a:ext>
            </a:extLst>
          </p:cNvPr>
          <p:cNvSpPr/>
          <p:nvPr/>
        </p:nvSpPr>
        <p:spPr>
          <a:xfrm>
            <a:off x="1379554" y="3538170"/>
            <a:ext cx="1805571" cy="58782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800" b="1" dirty="0">
                <a:solidFill>
                  <a:schemeClr val="bg1"/>
                </a:solidFill>
                <a:latin typeface="Calibri" panose="020F0502020204030204" pitchFamily="34" charset="0"/>
                <a:ea typeface="Calibri" panose="020F0502020204030204" pitchFamily="34" charset="0"/>
                <a:cs typeface="Calibri" panose="020F0502020204030204" pitchFamily="34" charset="0"/>
              </a:rPr>
              <a:t>full breadboard</a:t>
            </a:r>
            <a:endParaRPr lang="en-GB"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Rectangle: Rounded Corners 12">
            <a:extLst>
              <a:ext uri="{FF2B5EF4-FFF2-40B4-BE49-F238E27FC236}">
                <a16:creationId xmlns:a16="http://schemas.microsoft.com/office/drawing/2014/main" id="{9ED3299A-3BA7-7BD5-A6A0-7502611B6938}"/>
              </a:ext>
            </a:extLst>
          </p:cNvPr>
          <p:cNvSpPr/>
          <p:nvPr/>
        </p:nvSpPr>
        <p:spPr>
          <a:xfrm>
            <a:off x="1698594" y="4375490"/>
            <a:ext cx="1167493" cy="48733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b="1" dirty="0">
                <a:solidFill>
                  <a:schemeClr val="bg1"/>
                </a:solidFill>
                <a:latin typeface="Calibri" panose="020F0502020204030204" pitchFamily="34" charset="0"/>
                <a:ea typeface="Calibri" panose="020F0502020204030204" pitchFamily="34" charset="0"/>
                <a:cs typeface="Calibri" panose="020F0502020204030204" pitchFamily="34" charset="0"/>
              </a:rPr>
              <a:t>Buzzer</a:t>
            </a:r>
            <a:endParaRPr lang="en-GB"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cxnSp>
        <p:nvCxnSpPr>
          <p:cNvPr id="14" name="Straight Arrow Connector 13">
            <a:extLst>
              <a:ext uri="{FF2B5EF4-FFF2-40B4-BE49-F238E27FC236}">
                <a16:creationId xmlns:a16="http://schemas.microsoft.com/office/drawing/2014/main" id="{CCD6C8C4-E604-C31C-A429-8310AD160EAF}"/>
              </a:ext>
            </a:extLst>
          </p:cNvPr>
          <p:cNvCxnSpPr>
            <a:cxnSpLocks/>
            <a:stCxn id="11" idx="3"/>
          </p:cNvCxnSpPr>
          <p:nvPr/>
        </p:nvCxnSpPr>
        <p:spPr>
          <a:xfrm flipV="1">
            <a:off x="3336249" y="1940702"/>
            <a:ext cx="1420808" cy="236128"/>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7" name="Straight Arrow Connector 16">
            <a:extLst>
              <a:ext uri="{FF2B5EF4-FFF2-40B4-BE49-F238E27FC236}">
                <a16:creationId xmlns:a16="http://schemas.microsoft.com/office/drawing/2014/main" id="{2C948E33-91DC-7218-6EE5-17B0EB409875}"/>
              </a:ext>
            </a:extLst>
          </p:cNvPr>
          <p:cNvCxnSpPr>
            <a:cxnSpLocks/>
            <a:stCxn id="9" idx="3"/>
          </p:cNvCxnSpPr>
          <p:nvPr/>
        </p:nvCxnSpPr>
        <p:spPr>
          <a:xfrm flipV="1">
            <a:off x="3185126" y="2528530"/>
            <a:ext cx="1495731" cy="410301"/>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A544BA87-1B3A-EAC4-29DD-D7675AF262DE}"/>
              </a:ext>
            </a:extLst>
          </p:cNvPr>
          <p:cNvCxnSpPr>
            <a:cxnSpLocks/>
            <a:stCxn id="12" idx="3"/>
          </p:cNvCxnSpPr>
          <p:nvPr/>
        </p:nvCxnSpPr>
        <p:spPr>
          <a:xfrm flipV="1">
            <a:off x="3185125" y="3232745"/>
            <a:ext cx="956889" cy="599339"/>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5BA1E395-7C73-84A1-F3EB-D61528D56AAE}"/>
              </a:ext>
            </a:extLst>
          </p:cNvPr>
          <p:cNvCxnSpPr>
            <a:cxnSpLocks/>
            <a:stCxn id="13" idx="3"/>
          </p:cNvCxnSpPr>
          <p:nvPr/>
        </p:nvCxnSpPr>
        <p:spPr>
          <a:xfrm flipV="1">
            <a:off x="2866087" y="3113004"/>
            <a:ext cx="1988942" cy="1506153"/>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7E9D201D-03CF-9640-2571-54C6BF927B4D}"/>
              </a:ext>
            </a:extLst>
          </p:cNvPr>
          <p:cNvCxnSpPr>
            <a:cxnSpLocks/>
            <a:stCxn id="10" idx="1"/>
          </p:cNvCxnSpPr>
          <p:nvPr/>
        </p:nvCxnSpPr>
        <p:spPr>
          <a:xfrm flipH="1">
            <a:off x="7249886" y="4683966"/>
            <a:ext cx="1704795" cy="570505"/>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2" name="Rectangle: Rounded Corners 31">
            <a:extLst>
              <a:ext uri="{FF2B5EF4-FFF2-40B4-BE49-F238E27FC236}">
                <a16:creationId xmlns:a16="http://schemas.microsoft.com/office/drawing/2014/main" id="{F108554B-7E45-7F00-B72C-9C84DAC7676F}"/>
              </a:ext>
            </a:extLst>
          </p:cNvPr>
          <p:cNvSpPr/>
          <p:nvPr/>
        </p:nvSpPr>
        <p:spPr>
          <a:xfrm>
            <a:off x="8744325" y="1940702"/>
            <a:ext cx="3208187"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Temperature Sensor (DS18B20)</a:t>
            </a:r>
          </a:p>
        </p:txBody>
      </p:sp>
      <p:sp>
        <p:nvSpPr>
          <p:cNvPr id="33" name="Rectangle: Rounded Corners 32">
            <a:extLst>
              <a:ext uri="{FF2B5EF4-FFF2-40B4-BE49-F238E27FC236}">
                <a16:creationId xmlns:a16="http://schemas.microsoft.com/office/drawing/2014/main" id="{5163D460-0E73-2B9A-350E-2C979B85F45A}"/>
              </a:ext>
            </a:extLst>
          </p:cNvPr>
          <p:cNvSpPr/>
          <p:nvPr/>
        </p:nvSpPr>
        <p:spPr>
          <a:xfrm>
            <a:off x="8824683" y="3558291"/>
            <a:ext cx="3208187"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Heartbeat Sensor (ARD2-2239)</a:t>
            </a:r>
          </a:p>
        </p:txBody>
      </p:sp>
      <p:sp>
        <p:nvSpPr>
          <p:cNvPr id="34" name="Rectangle: Rounded Corners 33">
            <a:extLst>
              <a:ext uri="{FF2B5EF4-FFF2-40B4-BE49-F238E27FC236}">
                <a16:creationId xmlns:a16="http://schemas.microsoft.com/office/drawing/2014/main" id="{006B5625-C1D2-CAB9-EB7A-C00135859B8A}"/>
              </a:ext>
            </a:extLst>
          </p:cNvPr>
          <p:cNvSpPr/>
          <p:nvPr/>
        </p:nvSpPr>
        <p:spPr>
          <a:xfrm>
            <a:off x="8981957" y="2788792"/>
            <a:ext cx="1611780" cy="555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effectLst/>
                <a:latin typeface="Calibri" panose="020F0502020204030204" pitchFamily="34" charset="0"/>
                <a:ea typeface="Calibri" panose="020F0502020204030204" pitchFamily="34" charset="0"/>
                <a:cs typeface="Arial" panose="020B0604020202020204" pitchFamily="34" charset="0"/>
              </a:rPr>
              <a:t>Shock </a:t>
            </a:r>
            <a:r>
              <a:rPr lang="en-GB" b="1" dirty="0">
                <a:solidFill>
                  <a:schemeClr val="bg1"/>
                </a:solidFill>
                <a:latin typeface="Calibri" panose="020F0502020204030204" pitchFamily="34" charset="0"/>
                <a:ea typeface="Calibri" panose="020F0502020204030204" pitchFamily="34" charset="0"/>
                <a:cs typeface="Calibri" panose="020F0502020204030204" pitchFamily="34" charset="0"/>
              </a:rPr>
              <a:t>Sensor</a:t>
            </a:r>
          </a:p>
        </p:txBody>
      </p:sp>
      <p:cxnSp>
        <p:nvCxnSpPr>
          <p:cNvPr id="36" name="Straight Arrow Connector 35">
            <a:extLst>
              <a:ext uri="{FF2B5EF4-FFF2-40B4-BE49-F238E27FC236}">
                <a16:creationId xmlns:a16="http://schemas.microsoft.com/office/drawing/2014/main" id="{5CC08731-B07F-C087-8ABE-090FDA14518C}"/>
              </a:ext>
            </a:extLst>
          </p:cNvPr>
          <p:cNvCxnSpPr>
            <a:cxnSpLocks/>
          </p:cNvCxnSpPr>
          <p:nvPr/>
        </p:nvCxnSpPr>
        <p:spPr>
          <a:xfrm flipH="1" flipV="1">
            <a:off x="7620000" y="3113004"/>
            <a:ext cx="1204683" cy="522825"/>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Straight Arrow Connector 47">
            <a:extLst>
              <a:ext uri="{FF2B5EF4-FFF2-40B4-BE49-F238E27FC236}">
                <a16:creationId xmlns:a16="http://schemas.microsoft.com/office/drawing/2014/main" id="{93D73FB8-E3F9-7356-D0F1-CAB5D27A43CD}"/>
              </a:ext>
            </a:extLst>
          </p:cNvPr>
          <p:cNvCxnSpPr>
            <a:cxnSpLocks/>
          </p:cNvCxnSpPr>
          <p:nvPr/>
        </p:nvCxnSpPr>
        <p:spPr>
          <a:xfrm flipH="1" flipV="1">
            <a:off x="6749143" y="2622684"/>
            <a:ext cx="2232814" cy="316147"/>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1" name="Straight Arrow Connector 50">
            <a:extLst>
              <a:ext uri="{FF2B5EF4-FFF2-40B4-BE49-F238E27FC236}">
                <a16:creationId xmlns:a16="http://schemas.microsoft.com/office/drawing/2014/main" id="{D26FC6FF-8459-5DC7-C4D6-80874E8FEB46}"/>
              </a:ext>
            </a:extLst>
          </p:cNvPr>
          <p:cNvCxnSpPr>
            <a:cxnSpLocks/>
            <a:stCxn id="32" idx="1"/>
          </p:cNvCxnSpPr>
          <p:nvPr/>
        </p:nvCxnSpPr>
        <p:spPr>
          <a:xfrm flipH="1" flipV="1">
            <a:off x="7522029" y="1448788"/>
            <a:ext cx="1222296" cy="769499"/>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203205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533401" y="218732"/>
            <a:ext cx="7217227" cy="487333"/>
          </a:xfrm>
        </p:spPr>
        <p:txBody>
          <a:bodyPr/>
          <a:lstStyle/>
          <a:p>
            <a:r>
              <a:rPr lang="en-GB" sz="3200" dirty="0"/>
              <a:t>The project configuration</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9CD47371-960E-E8DF-B1FA-DEED7029B538}"/>
              </a:ext>
            </a:extLst>
          </p:cNvPr>
          <p:cNvPicPr>
            <a:picLocks noChangeAspect="1"/>
          </p:cNvPicPr>
          <p:nvPr/>
        </p:nvPicPr>
        <p:blipFill>
          <a:blip r:embed="rId3"/>
          <a:srcRect b="6218"/>
          <a:stretch/>
        </p:blipFill>
        <p:spPr>
          <a:xfrm>
            <a:off x="87403" y="3589372"/>
            <a:ext cx="6211693" cy="3268628"/>
          </a:xfrm>
          <a:prstGeom prst="rect">
            <a:avLst/>
          </a:prstGeom>
        </p:spPr>
      </p:pic>
      <p:pic>
        <p:nvPicPr>
          <p:cNvPr id="5" name="Picture 4" descr="A computer with wires connected to it&#10;&#10;Description automatically generated">
            <a:extLst>
              <a:ext uri="{FF2B5EF4-FFF2-40B4-BE49-F238E27FC236}">
                <a16:creationId xmlns:a16="http://schemas.microsoft.com/office/drawing/2014/main" id="{42CC182F-D74A-270F-C6AA-49C51642B828}"/>
              </a:ext>
            </a:extLst>
          </p:cNvPr>
          <p:cNvPicPr>
            <a:picLocks noChangeAspect="1"/>
          </p:cNvPicPr>
          <p:nvPr/>
        </p:nvPicPr>
        <p:blipFill>
          <a:blip r:embed="rId4"/>
          <a:srcRect l="2511" t="6471" r="3830"/>
          <a:stretch/>
        </p:blipFill>
        <p:spPr>
          <a:xfrm>
            <a:off x="5192486" y="783771"/>
            <a:ext cx="6877818" cy="3866815"/>
          </a:xfrm>
          <a:prstGeom prst="rect">
            <a:avLst/>
          </a:prstGeom>
        </p:spPr>
      </p:pic>
      <p:sp>
        <p:nvSpPr>
          <p:cNvPr id="6" name="Rectangle: Rounded Corners 5">
            <a:extLst>
              <a:ext uri="{FF2B5EF4-FFF2-40B4-BE49-F238E27FC236}">
                <a16:creationId xmlns:a16="http://schemas.microsoft.com/office/drawing/2014/main" id="{E1743A6C-65A4-9E9C-90FD-CE2E631CAC13}"/>
              </a:ext>
            </a:extLst>
          </p:cNvPr>
          <p:cNvSpPr/>
          <p:nvPr/>
        </p:nvSpPr>
        <p:spPr>
          <a:xfrm>
            <a:off x="32658" y="1502228"/>
            <a:ext cx="5105082" cy="157842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1600" b="1" dirty="0"/>
              <a:t>The image shows Teensy send sensor data to Raspberry Pi connected to AWS IoT Core, receiving and publishing sensor data via MQTT , with the output displayed on the Raspberry Pi's terminal and the AWS IoT Core MQTT test client.</a:t>
            </a:r>
          </a:p>
        </p:txBody>
      </p:sp>
      <p:cxnSp>
        <p:nvCxnSpPr>
          <p:cNvPr id="8" name="Straight Arrow Connector 7">
            <a:extLst>
              <a:ext uri="{FF2B5EF4-FFF2-40B4-BE49-F238E27FC236}">
                <a16:creationId xmlns:a16="http://schemas.microsoft.com/office/drawing/2014/main" id="{01D56D4D-6F27-2B3E-3387-CD36F994AAEA}"/>
              </a:ext>
            </a:extLst>
          </p:cNvPr>
          <p:cNvCxnSpPr/>
          <p:nvPr/>
        </p:nvCxnSpPr>
        <p:spPr>
          <a:xfrm>
            <a:off x="2579915" y="3069770"/>
            <a:ext cx="0" cy="587829"/>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3050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468087" y="137054"/>
            <a:ext cx="7913913" cy="487333"/>
          </a:xfrm>
        </p:spPr>
        <p:txBody>
          <a:bodyPr/>
          <a:lstStyle/>
          <a:p>
            <a:r>
              <a:rPr lang="en-GB" sz="3200" dirty="0"/>
              <a:t>Design considerations for the project</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329D12F2-DF07-7FAC-8C67-A98BEA0EBEA5}"/>
              </a:ext>
            </a:extLst>
          </p:cNvPr>
          <p:cNvSpPr/>
          <p:nvPr/>
        </p:nvSpPr>
        <p:spPr>
          <a:xfrm>
            <a:off x="108857" y="722361"/>
            <a:ext cx="11952514" cy="6074787"/>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3" name="TextBox 2">
            <a:extLst>
              <a:ext uri="{FF2B5EF4-FFF2-40B4-BE49-F238E27FC236}">
                <a16:creationId xmlns:a16="http://schemas.microsoft.com/office/drawing/2014/main" id="{A70B92DA-07A9-9A95-006E-8DA8A8C3648D}"/>
              </a:ext>
            </a:extLst>
          </p:cNvPr>
          <p:cNvSpPr txBox="1"/>
          <p:nvPr/>
        </p:nvSpPr>
        <p:spPr>
          <a:xfrm>
            <a:off x="242207" y="769811"/>
            <a:ext cx="11819164" cy="6001643"/>
          </a:xfrm>
          <a:prstGeom prst="rect">
            <a:avLst/>
          </a:prstGeom>
          <a:noFill/>
        </p:spPr>
        <p:txBody>
          <a:bodyPr wrap="square">
            <a:spAutoFit/>
          </a:bodyPr>
          <a:lstStyle/>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Indoor vs Outdoor Deployment: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The system is designed for indoor deployment, considering that the monitored environment will be a controlled space (home or hospital), requiring reliable Bluetooth and Wi-Fi communication.</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Number of Devices:</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The system incorporates three main sensors (temperature, heart rate, and shock) communicating with a Raspberry Pi for data preprocessing and alerting. Additionally, any device with a web browser to show the dashboard hosted on AWS services.</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Power Source:</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Raspberry Pi and the sensors are socket-powered for continuous monitoring, ensuring reliability in data collection without battery concerns.</a:t>
            </a:r>
            <a:endPar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Network Requirements:</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The system uses short-range Bluetooth for communication between the Teensy and Raspberry Pi, and Wi-Fi for cloud connectivity (AWS IoT Core). </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The data rate is low, handling temperature, heartbeat, and shock sensor data.</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Latency considerations ensure real-time alerts, which is crucial for health monitoring.</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Deployment Cost: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Low-cost components such as the Teensy, Raspberry Pi, and sensors make the system affordable, with scalable options for real-world deployment, while AWS services provide scalable cloud support.</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Sensitive Data (Privacy and Security):</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Data privacy is ensured through encryption and cloud-based security protocols, given the sensitivity of health data, particularly for children.</a:t>
            </a:r>
          </a:p>
          <a:p>
            <a:pPr marL="285750" indent="-285750">
              <a:buFont typeface="Arial" panose="020B0604020202020204" pitchFamily="34" charset="0"/>
              <a:buChar char="•"/>
            </a:pPr>
            <a:r>
              <a:rPr lang="en-GB" sz="1600" b="1" dirty="0">
                <a:solidFill>
                  <a:schemeClr val="bg1"/>
                </a:solidFill>
                <a:latin typeface="Calibri" panose="020F0502020204030204" pitchFamily="34" charset="0"/>
                <a:ea typeface="Calibri" panose="020F0502020204030204" pitchFamily="34" charset="0"/>
                <a:cs typeface="Calibri" panose="020F0502020204030204" pitchFamily="34" charset="0"/>
              </a:rPr>
              <a:t>Security (Device, Network, and Data):</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Device security ensures the sensors and microcontrollers are tamper-resistant.</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Network security is implemented using encryption protocols (SSL/TLS) for wireless communication between the Raspberry Pi and AWS IoT Core.</a:t>
            </a:r>
          </a:p>
          <a:p>
            <a:r>
              <a:rPr lang="en-GB" sz="1600" dirty="0">
                <a:solidFill>
                  <a:schemeClr val="bg1"/>
                </a:solidFill>
                <a:latin typeface="Calibri" panose="020F0502020204030204" pitchFamily="34" charset="0"/>
                <a:ea typeface="Calibri" panose="020F0502020204030204" pitchFamily="34" charset="0"/>
                <a:cs typeface="Calibri" panose="020F0502020204030204" pitchFamily="34" charset="0"/>
              </a:rPr>
              <a:t>- Data security ensures that sensitive health information is protected in storage (AWS) and during transmission. by Access Control, authentication mechanisms are in place to ensure only authorized devices can access the data.</a:t>
            </a:r>
          </a:p>
        </p:txBody>
      </p:sp>
    </p:spTree>
    <p:extLst>
      <p:ext uri="{BB962C8B-B14F-4D97-AF65-F5344CB8AC3E}">
        <p14:creationId xmlns:p14="http://schemas.microsoft.com/office/powerpoint/2010/main" val="4099600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468087" y="137054"/>
            <a:ext cx="7913913" cy="487333"/>
          </a:xfrm>
        </p:spPr>
        <p:txBody>
          <a:bodyPr/>
          <a:lstStyle/>
          <a:p>
            <a:r>
              <a:rPr lang="en-GB" sz="3200" dirty="0"/>
              <a:t>methodology</a:t>
            </a:r>
            <a:endParaRPr lang="en-US" sz="60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A70B92DA-07A9-9A95-006E-8DA8A8C3648D}"/>
              </a:ext>
            </a:extLst>
          </p:cNvPr>
          <p:cNvSpPr txBox="1"/>
          <p:nvPr/>
        </p:nvSpPr>
        <p:spPr>
          <a:xfrm>
            <a:off x="169409" y="882893"/>
            <a:ext cx="11874954" cy="4939814"/>
          </a:xfrm>
          <a:prstGeom prst="rect">
            <a:avLst/>
          </a:prstGeom>
          <a:noFill/>
        </p:spPr>
        <p:txBody>
          <a:bodyPr wrap="square">
            <a:spAutoFit/>
          </a:bodyPr>
          <a:lstStyle/>
          <a:p>
            <a:pPr marL="285750" indent="-285750">
              <a:buFont typeface="Wingdings" panose="05000000000000000000" pitchFamily="2" charset="2"/>
              <a:buChar char="Ø"/>
            </a:pPr>
            <a:r>
              <a:rPr lang="en-GB" b="1" dirty="0">
                <a:solidFill>
                  <a:schemeClr val="bg1"/>
                </a:solidFill>
              </a:rPr>
              <a:t>Setup Sensing Tier:</a:t>
            </a:r>
            <a:r>
              <a:rPr lang="ar-SA" b="1" dirty="0">
                <a:solidFill>
                  <a:schemeClr val="bg1"/>
                </a:solidFill>
              </a:rPr>
              <a:t> </a:t>
            </a:r>
            <a:r>
              <a:rPr lang="en-GB" dirty="0">
                <a:solidFill>
                  <a:schemeClr val="bg1"/>
                </a:solidFill>
              </a:rPr>
              <a:t>Connect the temperature sensor, heart rate sensor, and shock sensor and test them on the Teensy microcontroller to make sure they are working properly.</a:t>
            </a:r>
            <a:endParaRPr lang="ar-SA" dirty="0">
              <a:solidFill>
                <a:schemeClr val="bg1"/>
              </a:solidFill>
            </a:endParaRP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Bluetooth Communication: </a:t>
            </a:r>
            <a:r>
              <a:rPr lang="en-GB" dirty="0">
                <a:solidFill>
                  <a:schemeClr val="bg1"/>
                </a:solidFill>
              </a:rPr>
              <a:t>Set up Bluetooth communication between Teensy and Raspberry Pi for sensor data transfer.</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Data Preprocessing on Raspberry Pi: </a:t>
            </a:r>
            <a:r>
              <a:rPr lang="en-GB" dirty="0">
                <a:solidFill>
                  <a:schemeClr val="bg1"/>
                </a:solidFill>
              </a:rPr>
              <a:t>Process incoming sensor data on the Raspberry Pi such as, check for threshold breaches (e.g., high temperature, abnormal heart rate), and trigger alerts via MQTT if necessary.</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Cloud Integration via AWS IoT Core: </a:t>
            </a:r>
            <a:r>
              <a:rPr lang="en-GB" dirty="0">
                <a:solidFill>
                  <a:schemeClr val="bg1"/>
                </a:solidFill>
              </a:rPr>
              <a:t>Forward the pre-processed data to AWS IoT Core using MQTT for real-time monitoring, logging, and data analysis.</a:t>
            </a:r>
          </a:p>
          <a:p>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CloudWatch Dashboard Setup: </a:t>
            </a:r>
            <a:r>
              <a:rPr lang="en-GB" dirty="0">
                <a:solidFill>
                  <a:schemeClr val="bg1"/>
                </a:solidFill>
              </a:rPr>
              <a:t>Develop the dashboard using AWS services to provide caregivers with real-time access to health data and alerts from anywhere, accessible via any device with internet access.</a:t>
            </a:r>
            <a:endParaRPr lang="en-GB" b="1" dirty="0">
              <a:solidFill>
                <a:schemeClr val="bg1"/>
              </a:solidFill>
            </a:endParaRPr>
          </a:p>
          <a:p>
            <a:pPr marL="285750" indent="-285750">
              <a:buFont typeface="Wingdings" panose="05000000000000000000" pitchFamily="2" charset="2"/>
              <a:buChar char="Ø"/>
            </a:pPr>
            <a:endParaRPr lang="en-GB" sz="1050" dirty="0">
              <a:solidFill>
                <a:schemeClr val="bg1"/>
              </a:solidFill>
            </a:endParaRPr>
          </a:p>
          <a:p>
            <a:pPr marL="285750" indent="-285750">
              <a:buFont typeface="Wingdings" panose="05000000000000000000" pitchFamily="2" charset="2"/>
              <a:buChar char="Ø"/>
            </a:pPr>
            <a:r>
              <a:rPr lang="en-GB" dirty="0">
                <a:solidFill>
                  <a:schemeClr val="bg1"/>
                </a:solidFill>
              </a:rPr>
              <a:t> </a:t>
            </a:r>
            <a:r>
              <a:rPr lang="en-GB" b="1" dirty="0">
                <a:solidFill>
                  <a:schemeClr val="bg1"/>
                </a:solidFill>
              </a:rPr>
              <a:t>Testing and Calibration Process: </a:t>
            </a:r>
            <a:r>
              <a:rPr lang="en-GB" dirty="0">
                <a:solidFill>
                  <a:schemeClr val="bg1"/>
                </a:solidFill>
              </a:rPr>
              <a:t>Test and evaluate the system by using a doll to simulate  real-world scenarios and ensuring alerts are triggered when certain limits are exceeded. </a:t>
            </a:r>
          </a:p>
          <a:p>
            <a:pPr marL="285750" indent="-285750">
              <a:buFont typeface="Wingdings" panose="05000000000000000000" pitchFamily="2" charset="2"/>
              <a:buChar char="Ø"/>
            </a:pPr>
            <a:endParaRPr lang="en-GB" sz="1050" dirty="0">
              <a:solidFill>
                <a:schemeClr val="bg1"/>
              </a:solidFill>
            </a:endParaRPr>
          </a:p>
          <a:p>
            <a:pPr marL="285750" indent="-285750">
              <a:buFont typeface="Wingdings" panose="05000000000000000000" pitchFamily="2" charset="2"/>
              <a:buChar char="Ø"/>
            </a:pPr>
            <a:r>
              <a:rPr lang="en-GB" b="1" dirty="0">
                <a:solidFill>
                  <a:schemeClr val="bg1"/>
                </a:solidFill>
              </a:rPr>
              <a:t>Final Integration: </a:t>
            </a:r>
            <a:r>
              <a:rPr lang="en-GB" dirty="0">
                <a:solidFill>
                  <a:schemeClr val="bg1"/>
                </a:solidFill>
              </a:rPr>
              <a:t>Ensuring all components (sensors, Raspberry Pi, cloud, and Web-Based Dashboard) are fully integrated and functioning smoothly to enable for real-time monitoring and alerts.</a:t>
            </a:r>
          </a:p>
        </p:txBody>
      </p:sp>
    </p:spTree>
    <p:extLst>
      <p:ext uri="{BB962C8B-B14F-4D97-AF65-F5344CB8AC3E}">
        <p14:creationId xmlns:p14="http://schemas.microsoft.com/office/powerpoint/2010/main" val="207544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ewish American Heritage Month_Win32_JC_SL_v3" id="{5A91364D-DD38-4994-BB9C-41D074FD197A}" vid="{8577DF34-D72C-48EB-902A-0A54C766E053}"/>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4EE2DFF-920A-42C9-AEE0-3A0BF6AF46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15C1F8C-D27A-4CE7-9DF4-4AFDB2880FA9}">
  <ds:schemaRefs>
    <ds:schemaRef ds:uri="http://schemas.microsoft.com/sharepoint/v3/contenttype/forms"/>
  </ds:schemaRefs>
</ds:datastoreItem>
</file>

<file path=customXml/itemProps3.xml><?xml version="1.0" encoding="utf-8"?>
<ds:datastoreItem xmlns:ds="http://schemas.openxmlformats.org/officeDocument/2006/customXml" ds:itemID="{FDF283A3-AA81-4663-8764-64F64C723FD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Jewish American Heritage Month presentation</Template>
  <TotalTime>894</TotalTime>
  <Words>1386</Words>
  <Application>Microsoft Office PowerPoint</Application>
  <PresentationFormat>Widescreen</PresentationFormat>
  <Paragraphs>102</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Courier New</vt:lpstr>
      <vt:lpstr>Wingdings</vt:lpstr>
      <vt:lpstr>Office Theme</vt:lpstr>
      <vt:lpstr>PowerPoint Presentation</vt:lpstr>
      <vt:lpstr>PowerPoint Presentation</vt:lpstr>
      <vt:lpstr>Tier 1 Design (Sensing Tier)</vt:lpstr>
      <vt:lpstr>Tier 2 Design (Edge Tier)</vt:lpstr>
      <vt:lpstr>Tier 3 Design (Cloud Tier)</vt:lpstr>
      <vt:lpstr>The project configuration</vt:lpstr>
      <vt:lpstr>The project configuration</vt:lpstr>
      <vt:lpstr>Design considerations for the project</vt:lpstr>
      <vt:lpstr>methodology</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Rehab Dahan</dc:creator>
  <cp:keywords/>
  <dc:description/>
  <cp:lastModifiedBy>Rehab Dahan</cp:lastModifiedBy>
  <cp:revision>13</cp:revision>
  <dcterms:created xsi:type="dcterms:W3CDTF">2024-08-12T02:53:49Z</dcterms:created>
  <dcterms:modified xsi:type="dcterms:W3CDTF">2024-10-14T10:27:23Z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